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96" r:id="rId3"/>
    <p:sldId id="284" r:id="rId4"/>
    <p:sldId id="293" r:id="rId5"/>
    <p:sldId id="286" r:id="rId6"/>
    <p:sldId id="285" r:id="rId7"/>
    <p:sldId id="287" r:id="rId8"/>
    <p:sldId id="266" r:id="rId9"/>
    <p:sldId id="288" r:id="rId10"/>
    <p:sldId id="267" r:id="rId11"/>
    <p:sldId id="268" r:id="rId12"/>
    <p:sldId id="289" r:id="rId13"/>
    <p:sldId id="290" r:id="rId14"/>
    <p:sldId id="269" r:id="rId15"/>
    <p:sldId id="291" r:id="rId16"/>
    <p:sldId id="270" r:id="rId17"/>
    <p:sldId id="292" r:id="rId18"/>
    <p:sldId id="271" r:id="rId19"/>
    <p:sldId id="272" r:id="rId20"/>
    <p:sldId id="273" r:id="rId21"/>
    <p:sldId id="29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0CC9-49C5-4CC5-811B-AA59D2AD831E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30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A05FDF2-5DDB-4CDD-BE6F-070CDEA128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03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72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9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98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9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65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55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3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5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0471B5-7002-4A16-974D-B4C2ABBB611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97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42" y="5301208"/>
            <a:ext cx="1881114" cy="4024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 dirty="0">
              <a:solidFill>
                <a:srgbClr val="696464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0" y="6215990"/>
            <a:ext cx="1881114" cy="4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962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 dirty="0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0" y="6215990"/>
            <a:ext cx="1881114" cy="4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195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298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8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84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 dirty="0">
              <a:solidFill>
                <a:srgbClr val="696464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0" y="6215990"/>
            <a:ext cx="1881114" cy="4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696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5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0" y="6215990"/>
            <a:ext cx="1881114" cy="4024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3327C4-A66D-4782-A1D5-72A28C05C577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D10A225-1767-466E-8C7F-BAF6D174CF43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0" y="6215990"/>
            <a:ext cx="1881114" cy="402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F480DE-3151-4472-A56D-71CF31B8ED8A}" type="datetimeFigureOut">
              <a:rPr lang="fr-FR" smtClean="0">
                <a:solidFill>
                  <a:srgbClr val="696464"/>
                </a:solidFill>
              </a:rPr>
              <a:pPr/>
              <a:t>07/03/2017</a:t>
            </a:fld>
            <a:endParaRPr lang="fr-FR" dirty="0">
              <a:solidFill>
                <a:srgbClr val="69646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696464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FCD2F6-6D5C-4AC4-A331-F39FA6166C7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0" y="6215990"/>
            <a:ext cx="1881114" cy="4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0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page/description-du-document-les-metadonnees-specifiques-par-type-de-publication" TargetMode="External"/><Relationship Id="rId2" Type="http://schemas.openxmlformats.org/officeDocument/2006/relationships/hyperlink" Target="https://hal.archives-ouvertes.fr/page/description-document-metadonnees-commun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urehal.archives-ouvertes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l.archives-ouvertes.fr/page/creer-son-compte-et-son-profil-dans-ha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ancelin@u-paris10.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jouanno@u-paris10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al-univ-paris10.archives-ouvertes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dr.u-paris10.fr/theses/internet/2014PA10003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page/telechargement-des-fichiers#licences_cc" TargetMode="External"/><Relationship Id="rId2" Type="http://schemas.openxmlformats.org/officeDocument/2006/relationships/hyperlink" Target="https://fr.wikipedia.org/wiki/Licence_lib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l.archives-ouvertes.fr/page/telechargement-des-fichi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étapes pas à pas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Faire un dépôt dans HAL</a:t>
            </a:r>
          </a:p>
        </p:txBody>
      </p:sp>
    </p:spTree>
    <p:extLst>
      <p:ext uri="{BB962C8B-B14F-4D97-AF65-F5344CB8AC3E}">
        <p14:creationId xmlns:p14="http://schemas.microsoft.com/office/powerpoint/2010/main" val="33911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78098"/>
          </a:xfrm>
        </p:spPr>
        <p:txBody>
          <a:bodyPr/>
          <a:lstStyle/>
          <a:p>
            <a:r>
              <a:rPr lang="fr-FR" dirty="0" smtClean="0"/>
              <a:t>3) Renseignez les métadonnées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906072" cy="4895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Dans l’onglet Métadonnées, remplissez les champs obligatoires (munis d’un astérisque rouge</a:t>
            </a: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dirty="0" smtClean="0"/>
              <a:t>):</a:t>
            </a:r>
          </a:p>
          <a:p>
            <a:r>
              <a:rPr lang="fr-FR" dirty="0" smtClean="0"/>
              <a:t>Domaine disciplinaire (il peut y en avoir plusieurs)</a:t>
            </a:r>
          </a:p>
          <a:p>
            <a:r>
              <a:rPr lang="fr-FR" dirty="0" smtClean="0"/>
              <a:t>Titre (attention à la langue)</a:t>
            </a:r>
          </a:p>
          <a:p>
            <a:r>
              <a:rPr lang="fr-FR" dirty="0" smtClean="0"/>
              <a:t>Mots-clés (attention à la langue)</a:t>
            </a:r>
          </a:p>
          <a:p>
            <a:r>
              <a:rPr lang="fr-FR" dirty="0" smtClean="0"/>
              <a:t>Langue du document</a:t>
            </a:r>
          </a:p>
          <a:p>
            <a:r>
              <a:rPr lang="fr-FR" dirty="0" smtClean="0"/>
              <a:t>Métadonnées liées au type de document:</a:t>
            </a:r>
          </a:p>
          <a:p>
            <a:pPr lvl="1"/>
            <a:r>
              <a:rPr lang="fr-FR" dirty="0" smtClean="0"/>
              <a:t>Titre de la revue ? (</a:t>
            </a:r>
            <a:r>
              <a:rPr lang="fr-FR" dirty="0" err="1" smtClean="0"/>
              <a:t>autocomplétion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La revue possède-t-elle un comité de lecture ?</a:t>
            </a:r>
          </a:p>
          <a:p>
            <a:pPr lvl="1"/>
            <a:r>
              <a:rPr lang="fr-FR" dirty="0" smtClean="0"/>
              <a:t>S’agit-il d’un travail de vulgarisation ?</a:t>
            </a:r>
          </a:p>
          <a:p>
            <a:pPr lvl="1"/>
            <a:r>
              <a:rPr lang="fr-FR" dirty="0" smtClean="0"/>
              <a:t>L’audience de ce travail est-elle nationale ? Internationale ?</a:t>
            </a:r>
          </a:p>
          <a:p>
            <a:pPr lvl="1"/>
            <a:r>
              <a:rPr lang="fr-FR" dirty="0" smtClean="0"/>
              <a:t>Date de publication ?</a:t>
            </a:r>
          </a:p>
          <a:p>
            <a:pPr marL="0" indent="0">
              <a:buNone/>
            </a:pPr>
            <a:r>
              <a:rPr lang="fr-FR" dirty="0" smtClean="0"/>
              <a:t>+ Autres champs facultatifs (éditeur, nom du congrès, projet ANR…)</a:t>
            </a:r>
          </a:p>
          <a:p>
            <a:r>
              <a:rPr lang="fr-FR" dirty="0" smtClean="0"/>
              <a:t>Cliquez ensuite sur Etape suivante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5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3bis) Quelques astuces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Si vous connaissez le DOI de votre publication, commencez par le remplir, afin de récupérer automatiquement certaines informations bibliographiques (titre de revue, résumé, date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Si le fichier PDF déposé à l’étape précédente contient des métadonnées structurées (PDF fournis par les éditeurs notamment), elles peuvent être automatiquement récupérées par HAL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Certains champs (titre, résumé, mots-clés etc.) peuvent </a:t>
            </a:r>
            <a:r>
              <a:rPr lang="fr-FR" dirty="0"/>
              <a:t>être renseignés en plusieurs </a:t>
            </a:r>
            <a:r>
              <a:rPr lang="fr-FR" dirty="0" smtClean="0"/>
              <a:t>langues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Documentation HAL sur les </a:t>
            </a:r>
            <a:r>
              <a:rPr lang="fr-FR" dirty="0" smtClean="0">
                <a:hlinkClick r:id="rId2"/>
              </a:rPr>
              <a:t>métadonnées communes</a:t>
            </a:r>
            <a:r>
              <a:rPr lang="fr-FR" dirty="0" smtClean="0"/>
              <a:t> et les </a:t>
            </a:r>
            <a:r>
              <a:rPr lang="fr-FR" dirty="0" smtClean="0">
                <a:hlinkClick r:id="rId3"/>
              </a:rPr>
              <a:t>métadonnées spécifiques</a:t>
            </a:r>
            <a:r>
              <a:rPr lang="fr-FR" dirty="0" smtClean="0"/>
              <a:t> à un type de document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9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fr-FR" dirty="0" smtClean="0"/>
              <a:t>4) Entrez un ou plusieurs auteur(s)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Onglet Auteur</a:t>
            </a:r>
          </a:p>
          <a:p>
            <a:r>
              <a:rPr lang="fr-FR" dirty="0" smtClean="0"/>
              <a:t>Si vous avez coché la case « auteur par défaut » en créant votre compte HAL, votre nom est automatiquement associé à votre publication</a:t>
            </a:r>
          </a:p>
          <a:p>
            <a:r>
              <a:rPr lang="fr-FR" dirty="0" smtClean="0"/>
              <a:t>Vous pouvez aussi ajouter manuellement des noms d’auteurs en les saisissant dans la barre de recherche</a:t>
            </a:r>
          </a:p>
          <a:p>
            <a:r>
              <a:rPr lang="fr-FR" dirty="0" smtClean="0"/>
              <a:t>Ou encore intégrer:</a:t>
            </a:r>
          </a:p>
          <a:p>
            <a:pPr lvl="1"/>
            <a:r>
              <a:rPr lang="fr-FR" dirty="0" smtClean="0"/>
              <a:t>Une liste d’auteurs</a:t>
            </a:r>
          </a:p>
          <a:p>
            <a:pPr lvl="1"/>
            <a:r>
              <a:rPr lang="fr-FR" dirty="0" smtClean="0"/>
              <a:t>Tous les auteurs affiliés à une structure de recherche</a:t>
            </a:r>
          </a:p>
          <a:p>
            <a:pPr lvl="1"/>
            <a:r>
              <a:rPr lang="fr-FR" dirty="0" smtClean="0"/>
              <a:t>Des auteurs compris dans votre liste « Mes auteurs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Afin d’éviter les confusions et risques d’homonymie, saisissez autant que possible les prénoms en entier et non les initiales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2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15961"/>
            <a:ext cx="8856983" cy="159247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23528" y="2348709"/>
            <a:ext cx="8640960" cy="369332"/>
            <a:chOff x="323528" y="2348709"/>
            <a:chExt cx="8640960" cy="369332"/>
          </a:xfrm>
        </p:grpSpPr>
        <p:sp>
          <p:nvSpPr>
            <p:cNvPr id="5" name="Rectangle 4"/>
            <p:cNvSpPr/>
            <p:nvPr/>
          </p:nvSpPr>
          <p:spPr>
            <a:xfrm>
              <a:off x="8244408" y="2348709"/>
              <a:ext cx="720080" cy="3693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323528" y="2348709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Zone de saisie des noms d’auteur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1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4bis) Affilier les auteurs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Dans HAL, l’affiliation se joue au niveau de chaque dépôt, et non au niveau des auteurs (qui changent de structure au cours de leur carrière)</a:t>
            </a:r>
          </a:p>
          <a:p>
            <a:r>
              <a:rPr lang="fr-FR" dirty="0" smtClean="0"/>
              <a:t>Il est nécessaire de préciser l’affiliation d’au moins un auteur pour chaque dépôt</a:t>
            </a:r>
          </a:p>
          <a:p>
            <a:r>
              <a:rPr lang="fr-FR" dirty="0" smtClean="0"/>
              <a:t>Cliquez sur un auteur que vous venez d’ajouter, et cliquez sur l’icône maison à droite de son nom</a:t>
            </a:r>
          </a:p>
          <a:p>
            <a:r>
              <a:rPr lang="fr-FR" dirty="0" smtClean="0"/>
              <a:t>Dans la barre de saisie, tapez le nom de sa structure d’appartenance</a:t>
            </a:r>
          </a:p>
          <a:p>
            <a:r>
              <a:rPr lang="fr-FR" dirty="0" smtClean="0"/>
              <a:t>Sélectionnez sa structure parmi celles proposées par </a:t>
            </a:r>
            <a:r>
              <a:rPr lang="fr-FR" dirty="0" err="1" smtClean="0"/>
              <a:t>autocomplétion</a:t>
            </a:r>
            <a:endParaRPr lang="fr-FR" dirty="0"/>
          </a:p>
          <a:p>
            <a:pPr lvl="1"/>
            <a:r>
              <a:rPr lang="fr-FR" dirty="0" smtClean="0"/>
              <a:t>NB: préférez toujours sélectionner une structure verte (valide) que jaune (anciennement valide, mais qui n’existe plus aujourd’hui) ou rouge (en attente de validation)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3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445224"/>
            <a:ext cx="7772400" cy="752381"/>
          </a:xfrm>
        </p:spPr>
        <p:txBody>
          <a:bodyPr>
            <a:normAutofit/>
          </a:bodyPr>
          <a:lstStyle/>
          <a:p>
            <a:r>
              <a:rPr lang="fr-FR" dirty="0" smtClean="0"/>
              <a:t>Puis cliquez sur Etape suivante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" y="2348880"/>
            <a:ext cx="9073008" cy="15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991797" cy="24387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1115616" y="1506885"/>
            <a:ext cx="1152128" cy="14180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5) Relisez la synthèse du dépôt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Onglet Récapitulatif</a:t>
            </a:r>
          </a:p>
          <a:p>
            <a:r>
              <a:rPr lang="fr-FR" dirty="0" smtClean="0"/>
              <a:t>A la fin de votre relecture, cliquez sur Déposer</a:t>
            </a:r>
          </a:p>
          <a:p>
            <a:r>
              <a:rPr lang="fr-FR" dirty="0" smtClean="0"/>
              <a:t>Les métadonnées descriptives d’un document (y compris type de document, pour passer d’une prépublication à un article de revue par exemple) sont modifiables à l’infini</a:t>
            </a:r>
          </a:p>
          <a:p>
            <a:r>
              <a:rPr lang="fr-FR" dirty="0" smtClean="0"/>
              <a:t>Il n’est pas possible de supprimer un texte déposé dans HAL [sauf cas très exceptionnels, sur demande au service technique], mais il est possible de déposer de nouvelles versions d’un document</a:t>
            </a:r>
          </a:p>
          <a:p>
            <a:r>
              <a:rPr lang="fr-FR" dirty="0" smtClean="0"/>
              <a:t>Il est possible de supprimer une notice sans texte intégral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3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144" y="6021288"/>
            <a:ext cx="3033476" cy="71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3176"/>
            <a:ext cx="1943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8" y="1340768"/>
            <a:ext cx="876839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859216" cy="51125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 dépôt prend environ 5 à 10 minutes</a:t>
            </a:r>
          </a:p>
          <a:p>
            <a:r>
              <a:rPr lang="fr-FR" dirty="0" smtClean="0"/>
              <a:t>Un référencement simple ne prend pas forcément moins de temps qu’un dépôt en plein texte</a:t>
            </a:r>
          </a:p>
          <a:p>
            <a:r>
              <a:rPr lang="fr-FR" dirty="0" smtClean="0"/>
              <a:t>Le temps de dépôt dépend:</a:t>
            </a:r>
          </a:p>
          <a:p>
            <a:pPr lvl="1"/>
            <a:r>
              <a:rPr lang="fr-FR" dirty="0" smtClean="0"/>
              <a:t>De la taille du fichier à charger</a:t>
            </a:r>
          </a:p>
          <a:p>
            <a:pPr lvl="1"/>
            <a:r>
              <a:rPr lang="fr-FR" dirty="0" smtClean="0"/>
              <a:t>Du nombre de métadonnées que l’on souhaite renseigner</a:t>
            </a:r>
          </a:p>
          <a:p>
            <a:pPr lvl="1"/>
            <a:r>
              <a:rPr lang="fr-FR" dirty="0" smtClean="0"/>
              <a:t>Du nombre d’auteurs à lier à la publication</a:t>
            </a:r>
          </a:p>
          <a:p>
            <a:r>
              <a:rPr lang="fr-FR" dirty="0" smtClean="0"/>
              <a:t>Certains champs s’auto-complètent (auteurs, noms de revues, structures de recherche, programmes ANR et européens etc.) grâce à l’intégration de référentiels (</a:t>
            </a:r>
            <a:r>
              <a:rPr lang="fr-FR" dirty="0" err="1" smtClean="0">
                <a:hlinkClick r:id="rId3"/>
              </a:rPr>
              <a:t>AureHAL</a:t>
            </a:r>
            <a:r>
              <a:rPr lang="fr-FR" dirty="0" smtClean="0"/>
              <a:t>)</a:t>
            </a:r>
          </a:p>
          <a:p>
            <a:r>
              <a:rPr lang="fr-FR" dirty="0" smtClean="0"/>
              <a:t>Le dépôt d’un document en plein texte n’apparaît pas immédiatement dans HAL: validation technique par le CCSD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0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à vous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Avez-vous des questions ?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23" y="2204863"/>
            <a:ext cx="4824536" cy="36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fr-FR" dirty="0" smtClean="0"/>
              <a:t>Pour déposer dans HAL, il est nécessaire d’avoir créé son compte CCSD (voir le tutoriel dédié)</a:t>
            </a:r>
          </a:p>
          <a:p>
            <a:r>
              <a:rPr lang="fr-FR" dirty="0" smtClean="0"/>
              <a:t>Le fait qu’une personne (co-auteur, membre du laboratoire, personnel administratif…) ait déposé dans HAL une de vos publications ne vous crée pas automatiquement de compte. C’est à vous de faire la démarche.</a:t>
            </a:r>
          </a:p>
          <a:p>
            <a:r>
              <a:rPr lang="fr-FR" dirty="0" smtClean="0">
                <a:hlinkClick r:id="rId4"/>
              </a:rPr>
              <a:t>Documentation HAL</a:t>
            </a:r>
            <a:r>
              <a:rPr lang="fr-FR" dirty="0" smtClean="0"/>
              <a:t> sur la création de compte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Pour recevoir une copie de cette présentation ou une aide personnalisée pour vos dépôts dans HAL:</a:t>
            </a:r>
          </a:p>
          <a:p>
            <a:r>
              <a:rPr lang="fr-FR" dirty="0" smtClean="0">
                <a:hlinkClick r:id="rId3"/>
              </a:rPr>
              <a:t>jancelin@u-paris10.fr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mjouanno@u-paris10.fr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attention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5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étapes d’un dépôt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Choisir un type de document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Charger son(ses) fichier(s)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Renseigner les informations bibliographiques qui décrivent le document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Ajouter un ou des auteur(s) et leur(s) affiliation(s)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Récapitulatif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fr-FR" dirty="0" smtClean="0"/>
              <a:t>Connexion à HAL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273630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Vous pouvez effectuer votre dépôt à partir de n’importe laquelle des instances HAL (HAL générique, HAL-SHS etc.)</a:t>
            </a:r>
          </a:p>
          <a:p>
            <a:r>
              <a:rPr lang="fr-FR" dirty="0" smtClean="0"/>
              <a:t>Il est toutefois recommandé de faire votre dépôt à partir du </a:t>
            </a:r>
            <a:r>
              <a:rPr lang="fr-FR" dirty="0" smtClean="0">
                <a:hlinkClick r:id="rId2"/>
              </a:rPr>
              <a:t>portail HAL de l’université Paris Nanterre</a:t>
            </a:r>
            <a:endParaRPr lang="fr-FR" dirty="0" smtClean="0"/>
          </a:p>
          <a:p>
            <a:r>
              <a:rPr lang="fr-FR" dirty="0" smtClean="0"/>
              <a:t>Rendez-vous sur la page d’accueil de HAL Paris Nanterre, et cliquez sur le bouton Connexion en haut à droite de la page</a:t>
            </a:r>
          </a:p>
          <a:p>
            <a:r>
              <a:rPr lang="fr-FR" dirty="0" smtClean="0"/>
              <a:t>Connectez-vous avec vos identifiants HAL-CCSD habituels</a:t>
            </a:r>
          </a:p>
          <a:p>
            <a:r>
              <a:rPr lang="fr-FR" dirty="0" smtClean="0"/>
              <a:t>Puis cliquez sur l’onglet Dépôt, à droite du menu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8388424" cy="13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fr-FR" dirty="0" smtClean="0"/>
              <a:t>1) Choisir un type de document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4437112"/>
            <a:ext cx="8064896" cy="132572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Dans l’onglet « Type » (en haut à droite de la page), cochez le type de document que vous souhaitez déposer.</a:t>
            </a:r>
          </a:p>
          <a:p>
            <a:pPr marL="0" indent="0">
              <a:buNone/>
            </a:pPr>
            <a:r>
              <a:rPr lang="fr-FR" dirty="0" smtClean="0"/>
              <a:t>Puis, cliquez sur Etape suivante.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6489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4248" y="1268760"/>
            <a:ext cx="5040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319972" y="3645024"/>
            <a:ext cx="756084" cy="323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2) Charger son document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>
            <a:normAutofit/>
          </a:bodyPr>
          <a:lstStyle/>
          <a:p>
            <a:r>
              <a:rPr lang="fr-FR" dirty="0" smtClean="0"/>
              <a:t>Dans le 2</a:t>
            </a:r>
            <a:r>
              <a:rPr lang="fr-FR" baseline="30000" dirty="0" smtClean="0"/>
              <a:t>e</a:t>
            </a:r>
            <a:r>
              <a:rPr lang="fr-FR" dirty="0" smtClean="0"/>
              <a:t> onglet Fichiers, chargez le(s) fichier(s) qui constitue(nt) votre dépôt</a:t>
            </a:r>
          </a:p>
          <a:p>
            <a:pPr lvl="1"/>
            <a:r>
              <a:rPr lang="fr-FR" dirty="0"/>
              <a:t>en les recherchant sur votre </a:t>
            </a:r>
            <a:r>
              <a:rPr lang="fr-FR" dirty="0" smtClean="0"/>
              <a:t>ordinateur (le plus souvent)</a:t>
            </a:r>
          </a:p>
          <a:p>
            <a:pPr lvl="1"/>
            <a:r>
              <a:rPr lang="fr-FR" dirty="0" smtClean="0"/>
              <a:t>ou </a:t>
            </a:r>
            <a:r>
              <a:rPr lang="fr-FR" dirty="0"/>
              <a:t>en saisissant l’URL de stockage (l’URL doit contenir l’extension du fichier, ex.: </a:t>
            </a:r>
            <a:r>
              <a:rPr lang="fr-FR" dirty="0">
                <a:hlinkClick r:id="rId2"/>
              </a:rPr>
              <a:t>https://bdr.u-paris10.fr/theses/internet/2014PA100035.pdf</a:t>
            </a:r>
            <a:r>
              <a:rPr lang="fr-FR" dirty="0" smtClean="0"/>
              <a:t>)</a:t>
            </a:r>
          </a:p>
          <a:p>
            <a:r>
              <a:rPr lang="fr-FR" dirty="0" smtClean="0"/>
              <a:t>Passez cette étape pour simplement signaler une publication sans en partager le texte intégral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3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255" y="4174753"/>
            <a:ext cx="212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Pour rechercher les fichiers sur votre ordinateur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5" y="860100"/>
            <a:ext cx="8785233" cy="282086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827584" y="3429000"/>
            <a:ext cx="1" cy="5169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2bis) Qualifier le(s) fichier(s) déposé(s)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fr-FR" dirty="0"/>
              <a:t>Précisez </a:t>
            </a:r>
            <a:r>
              <a:rPr lang="fr-FR" dirty="0" smtClean="0"/>
              <a:t>pour chaque fichier s’il </a:t>
            </a:r>
            <a:r>
              <a:rPr lang="fr-FR" dirty="0"/>
              <a:t>s’agit </a:t>
            </a:r>
            <a:r>
              <a:rPr lang="fr-FR" dirty="0" smtClean="0"/>
              <a:t>d’un fichier auteur </a:t>
            </a:r>
            <a:r>
              <a:rPr lang="fr-FR" dirty="0"/>
              <a:t>(dernière version acceptée pour publication, après relecture par les pairs mais sans mise en forme par l’éditeur) ou </a:t>
            </a:r>
            <a:r>
              <a:rPr lang="fr-FR" dirty="0" smtClean="0"/>
              <a:t>d’un fichier éditeur</a:t>
            </a:r>
          </a:p>
          <a:p>
            <a:r>
              <a:rPr lang="fr-FR" dirty="0" smtClean="0"/>
              <a:t>Facultatif: spécifiez </a:t>
            </a:r>
            <a:r>
              <a:rPr lang="fr-FR" dirty="0"/>
              <a:t>éventuellement une licence libre pour permettre la réutilisation de votre </a:t>
            </a:r>
            <a:r>
              <a:rPr lang="fr-FR" dirty="0" smtClean="0"/>
              <a:t>document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2"/>
              </a:rPr>
              <a:t>Qu’est-ce qu’une licence libre</a:t>
            </a:r>
            <a:r>
              <a:rPr lang="fr-FR" dirty="0" smtClean="0"/>
              <a:t>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hlinkClick r:id="rId3"/>
              </a:rPr>
              <a:t>Les licences CC proposées par HAL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Documentation HAL </a:t>
            </a:r>
            <a:r>
              <a:rPr lang="fr-FR" dirty="0" smtClean="0"/>
              <a:t>sur le dépôt des fichiers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0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" y="476672"/>
            <a:ext cx="8819760" cy="619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48" y="908719"/>
            <a:ext cx="5204103" cy="10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923</Words>
  <Application>Microsoft Office PowerPoint</Application>
  <PresentationFormat>Affichage à l'écran (4:3)</PresentationFormat>
  <Paragraphs>101</Paragraphs>
  <Slides>20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Capitaux</vt:lpstr>
      <vt:lpstr>1_Capitaux</vt:lpstr>
      <vt:lpstr>Faire un dépôt dans HAL</vt:lpstr>
      <vt:lpstr>Prérequis</vt:lpstr>
      <vt:lpstr>Les étapes d’un dépôt</vt:lpstr>
      <vt:lpstr>Connexion à HAL</vt:lpstr>
      <vt:lpstr>1) Choisir un type de document</vt:lpstr>
      <vt:lpstr>2) Charger son document</vt:lpstr>
      <vt:lpstr>Présentation PowerPoint</vt:lpstr>
      <vt:lpstr>2bis) Qualifier le(s) fichier(s) déposé(s)</vt:lpstr>
      <vt:lpstr>Présentation PowerPoint</vt:lpstr>
      <vt:lpstr>3) Renseignez les métadonnées</vt:lpstr>
      <vt:lpstr>3bis) Quelques astuces</vt:lpstr>
      <vt:lpstr>4) Entrez un ou plusieurs auteur(s)</vt:lpstr>
      <vt:lpstr>Présentation PowerPoint</vt:lpstr>
      <vt:lpstr>4bis) Affilier les auteurs</vt:lpstr>
      <vt:lpstr>Présentation PowerPoint</vt:lpstr>
      <vt:lpstr>5) Relisez la synthèse du dépôt</vt:lpstr>
      <vt:lpstr>Présentation PowerPoint</vt:lpstr>
      <vt:lpstr>Synthèse</vt:lpstr>
      <vt:lpstr>C’est à vous !</vt:lpstr>
      <vt:lpstr>Merci pour votre attention !</vt:lpstr>
    </vt:vector>
  </TitlesOfParts>
  <Company>Université Paris Ouest Nanterre La Défense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 en pratique</dc:title>
  <dc:creator>Justine Ancelin</dc:creator>
  <cp:lastModifiedBy>Jouanno Myrtille</cp:lastModifiedBy>
  <cp:revision>17</cp:revision>
  <dcterms:created xsi:type="dcterms:W3CDTF">2016-09-01T08:11:18Z</dcterms:created>
  <dcterms:modified xsi:type="dcterms:W3CDTF">2017-03-07T14:49:56Z</dcterms:modified>
</cp:coreProperties>
</file>